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6" r:id="rId11"/>
    <p:sldId id="267" r:id="rId12"/>
    <p:sldId id="277" r:id="rId13"/>
    <p:sldId id="268" r:id="rId14"/>
    <p:sldId id="272" r:id="rId15"/>
    <p:sldId id="269" r:id="rId16"/>
    <p:sldId id="273" r:id="rId17"/>
    <p:sldId id="270" r:id="rId18"/>
    <p:sldId id="274" r:id="rId19"/>
    <p:sldId id="271" r:id="rId20"/>
    <p:sldId id="275" r:id="rId21"/>
    <p:sldId id="278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EC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8CBBD-C7AB-F14B-9DC1-EB84C4B6B7BE}" type="datetimeFigureOut">
              <a:rPr lang="en-US" smtClean="0"/>
              <a:t>8/26/15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5F00E-9F1B-F34C-8F02-BD54CF682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14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B4E03-03DD-5E4B-B8B1-5D03133FBA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96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2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3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34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3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1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45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0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66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8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7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4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27A9B-2C12-AB41-BCCB-28653242EF12}" type="datetimeFigureOut">
              <a:rPr lang="en-US" smtClean="0"/>
              <a:t>8/26/15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E2AF2-8975-1C4A-A014-AC912BC8A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7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841308"/>
            <a:ext cx="9144000" cy="60492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554" y="81173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/>
              <a:t>Interaction region design and </a:t>
            </a:r>
            <a:r>
              <a:rPr lang="en-US" dirty="0" smtClean="0"/>
              <a:t>auxiliary </a:t>
            </a:r>
            <a:r>
              <a:rPr lang="en-US" dirty="0"/>
              <a:t>detector systems for an EIC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606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Richard Petti</a:t>
            </a:r>
          </a:p>
          <a:p>
            <a:r>
              <a:rPr lang="en-US" dirty="0" smtClean="0"/>
              <a:t>for the BNL EIC Science Task Force</a:t>
            </a:r>
          </a:p>
          <a:p>
            <a:r>
              <a:rPr lang="en-US" dirty="0" smtClean="0"/>
              <a:t>POETIC 2015</a:t>
            </a:r>
          </a:p>
          <a:p>
            <a:r>
              <a:rPr lang="en-US" dirty="0" smtClean="0"/>
              <a:t>11-09-2015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822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3513"/>
            <a:ext cx="8229600" cy="7096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Compton scattering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8075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most probable energy of scattered photon is at the </a:t>
            </a:r>
            <a:r>
              <a:rPr lang="en-US" sz="2400" dirty="0"/>
              <a:t>C</a:t>
            </a:r>
            <a:r>
              <a:rPr lang="en-US" sz="2400" dirty="0" smtClean="0"/>
              <a:t>ompton edge</a:t>
            </a:r>
          </a:p>
          <a:p>
            <a:r>
              <a:rPr lang="en-US" sz="2400" dirty="0" smtClean="0"/>
              <a:t>scattered photons highly collimated in electron beam direction</a:t>
            </a:r>
          </a:p>
          <a:p>
            <a:r>
              <a:rPr lang="en-US" sz="2400" dirty="0" smtClean="0"/>
              <a:t>fairly large analyzing power at the Compton edge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3760268"/>
            <a:ext cx="4329533" cy="2984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483" y="3780386"/>
            <a:ext cx="4339748" cy="29643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33525" y="3512582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Cross section                                         Longitudinal asymmetry (analyzing power)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33525" y="3977164"/>
            <a:ext cx="25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5 </a:t>
            </a:r>
            <a:r>
              <a:rPr lang="en-US" dirty="0" err="1" smtClean="0"/>
              <a:t>GeV</a:t>
            </a:r>
            <a:r>
              <a:rPr lang="en-US" dirty="0" smtClean="0"/>
              <a:t> e beam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15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 e beam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36EC27"/>
                </a:solidFill>
              </a:rPr>
              <a:t>20 </a:t>
            </a:r>
            <a:r>
              <a:rPr lang="en-US" dirty="0" err="1" smtClean="0">
                <a:solidFill>
                  <a:srgbClr val="36EC27"/>
                </a:solidFill>
              </a:rPr>
              <a:t>GeV</a:t>
            </a:r>
            <a:r>
              <a:rPr lang="en-US" dirty="0" smtClean="0">
                <a:solidFill>
                  <a:srgbClr val="36EC27"/>
                </a:solidFill>
              </a:rPr>
              <a:t> e beam</a:t>
            </a:r>
            <a:endParaRPr lang="en-US" dirty="0">
              <a:solidFill>
                <a:srgbClr val="36EC2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8000" y="4159250"/>
            <a:ext cx="1873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2.33 </a:t>
            </a:r>
            <a:r>
              <a:rPr lang="en-US" dirty="0" err="1" smtClean="0"/>
              <a:t>eV</a:t>
            </a:r>
            <a:r>
              <a:rPr lang="en-US" dirty="0" smtClean="0"/>
              <a:t> laser for all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027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possible implementation of the </a:t>
            </a:r>
            <a:r>
              <a:rPr lang="en-US" dirty="0" err="1" smtClean="0"/>
              <a:t>polarimeter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3205"/>
            <a:ext cx="9144000" cy="3690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19675" y="5890994"/>
            <a:ext cx="3667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figure courtesy of </a:t>
            </a:r>
            <a:r>
              <a:rPr lang="en-US" sz="1400" dirty="0" err="1" smtClean="0"/>
              <a:t>Vadim</a:t>
            </a:r>
            <a:r>
              <a:rPr lang="en-US" sz="1400" dirty="0" smtClean="0"/>
              <a:t> </a:t>
            </a:r>
            <a:r>
              <a:rPr lang="en-US" sz="1400" dirty="0" err="1" smtClean="0"/>
              <a:t>Ptitsyn</a:t>
            </a:r>
            <a:r>
              <a:rPr lang="en-US" sz="1400" dirty="0" smtClean="0"/>
              <a:t> (BNL)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43205"/>
            <a:ext cx="630237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2183570" y="4102644"/>
            <a:ext cx="2867691" cy="14111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 rot="1749456">
            <a:off x="4121957" y="3709146"/>
            <a:ext cx="657875" cy="1123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67596" y="3853441"/>
            <a:ext cx="279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backscattered photon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21248411">
            <a:off x="1346610" y="4125081"/>
            <a:ext cx="457200" cy="34495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183570" y="4086769"/>
            <a:ext cx="2884691" cy="34495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015830" y="4276112"/>
            <a:ext cx="1511265" cy="155614"/>
          </a:xfrm>
          <a:prstGeom prst="straightConnector1">
            <a:avLst/>
          </a:prstGeom>
          <a:ln>
            <a:solidFill>
              <a:srgbClr val="00800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21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3329"/>
          </a:xfrm>
        </p:spPr>
        <p:txBody>
          <a:bodyPr>
            <a:noAutofit/>
          </a:bodyPr>
          <a:lstStyle/>
          <a:p>
            <a:r>
              <a:rPr lang="en-US" sz="2400" dirty="0" smtClean="0"/>
              <a:t>What kind of rate to we need for 1% level statistical precision?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2956"/>
            <a:ext cx="3873633" cy="452596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(slide still under construction)</a:t>
            </a:r>
          </a:p>
          <a:p>
            <a:r>
              <a:rPr lang="en-US" sz="2000" dirty="0" err="1"/>
              <a:t>E</a:t>
            </a:r>
            <a:r>
              <a:rPr lang="en-US" sz="2000" baseline="-25000" dirty="0" err="1"/>
              <a:t>e</a:t>
            </a:r>
            <a:r>
              <a:rPr lang="en-US" sz="2000" dirty="0"/>
              <a:t> = 20GeV, </a:t>
            </a:r>
            <a:r>
              <a:rPr lang="en-US" sz="2000" dirty="0" err="1"/>
              <a:t>E</a:t>
            </a:r>
            <a:r>
              <a:rPr lang="en-US" sz="2000" baseline="-25000" dirty="0" err="1">
                <a:latin typeface="Times New Roman"/>
                <a:cs typeface="Times New Roman"/>
              </a:rPr>
              <a:t>γ</a:t>
            </a:r>
            <a:r>
              <a:rPr lang="en-US" sz="2000" baseline="-25000" dirty="0">
                <a:latin typeface="Times New Roman"/>
                <a:cs typeface="Times New Roman"/>
              </a:rPr>
              <a:t> </a:t>
            </a:r>
            <a:r>
              <a:rPr lang="en-US" sz="2000" dirty="0">
                <a:latin typeface="Times New Roman"/>
                <a:cs typeface="Times New Roman"/>
              </a:rPr>
              <a:t>= 2.33eV, </a:t>
            </a:r>
            <a:r>
              <a:rPr lang="en-US" sz="2000" dirty="0" err="1">
                <a:latin typeface="Times New Roman"/>
                <a:cs typeface="Times New Roman"/>
              </a:rPr>
              <a:t>P</a:t>
            </a:r>
            <a:r>
              <a:rPr lang="en-US" sz="2000" baseline="-25000" dirty="0" err="1">
                <a:latin typeface="Times New Roman"/>
                <a:cs typeface="Times New Roman"/>
              </a:rPr>
              <a:t>e</a:t>
            </a:r>
            <a:r>
              <a:rPr lang="en-US" sz="2000" dirty="0" smtClean="0">
                <a:latin typeface="Times New Roman"/>
                <a:cs typeface="Times New Roman"/>
              </a:rPr>
              <a:t>=1, </a:t>
            </a:r>
            <a:r>
              <a:rPr lang="en-US" sz="2000" dirty="0" err="1">
                <a:latin typeface="Times New Roman"/>
                <a:cs typeface="Times New Roman"/>
              </a:rPr>
              <a:t>P</a:t>
            </a:r>
            <a:r>
              <a:rPr lang="en-US" sz="2000" baseline="-25000" dirty="0" err="1">
                <a:latin typeface="Times New Roman"/>
                <a:cs typeface="Times New Roman"/>
              </a:rPr>
              <a:t>γ</a:t>
            </a:r>
            <a:r>
              <a:rPr lang="en-US" sz="2000" dirty="0">
                <a:latin typeface="Times New Roman"/>
                <a:cs typeface="Times New Roman"/>
              </a:rPr>
              <a:t> = </a:t>
            </a:r>
            <a:r>
              <a:rPr lang="en-US" sz="2000" dirty="0" smtClean="0">
                <a:latin typeface="Times New Roman"/>
                <a:cs typeface="Times New Roman"/>
              </a:rPr>
              <a:t>1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make some assumptions how much time does this represent?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8617" y="922943"/>
            <a:ext cx="3365500" cy="30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1" y="3712390"/>
            <a:ext cx="4333874" cy="28870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9441" y="3970943"/>
            <a:ext cx="3880173" cy="262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995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638"/>
            <a:ext cx="8229600" cy="5667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Q</a:t>
            </a:r>
            <a:r>
              <a:rPr lang="en-US" baseline="30000" dirty="0" smtClean="0"/>
              <a:t>2</a:t>
            </a:r>
            <a:r>
              <a:rPr lang="en-US" dirty="0" smtClean="0"/>
              <a:t>-tagger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165246"/>
            <a:ext cx="4098925" cy="5008543"/>
          </a:xfrm>
        </p:spPr>
        <p:txBody>
          <a:bodyPr>
            <a:noAutofit/>
          </a:bodyPr>
          <a:lstStyle/>
          <a:p>
            <a:r>
              <a:rPr lang="en-US" sz="1800" dirty="0" smtClean="0"/>
              <a:t>implement a dedicated electron detector for tagging low Q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events</a:t>
            </a:r>
          </a:p>
          <a:p>
            <a:r>
              <a:rPr lang="en-US" sz="1800" dirty="0" smtClean="0"/>
              <a:t>electrons from these events scatter at very small angle and are outside main detector acceptance</a:t>
            </a:r>
          </a:p>
          <a:p>
            <a:r>
              <a:rPr lang="en-US" sz="1800" dirty="0" smtClean="0"/>
              <a:t>machine designed so that apertures are rather large in the outgoing electron direction</a:t>
            </a:r>
          </a:p>
          <a:p>
            <a:r>
              <a:rPr lang="en-US" sz="1800" dirty="0" smtClean="0"/>
              <a:t>current idea is to have a calorimeter with tracking layers in front</a:t>
            </a:r>
          </a:p>
          <a:p>
            <a:r>
              <a:rPr lang="en-US" sz="1800" dirty="0" smtClean="0"/>
              <a:t>place as close to the beam as possible to maximize acceptance</a:t>
            </a:r>
          </a:p>
          <a:p>
            <a:r>
              <a:rPr lang="en-US" sz="1800" dirty="0" smtClean="0"/>
              <a:t>outside of primary synchrotron radiation fan</a:t>
            </a:r>
          </a:p>
          <a:p>
            <a:pPr lvl="1"/>
            <a:endParaRPr lang="en-US" sz="1400" dirty="0"/>
          </a:p>
        </p:txBody>
      </p:sp>
      <p:pic>
        <p:nvPicPr>
          <p:cNvPr id="5" name="Picture 4" descr="Screen Shot 2014-09-22 at 1.31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768" y="3354915"/>
            <a:ext cx="2337858" cy="32657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83768" y="6555007"/>
            <a:ext cx="32543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courtesy of Brett Parker (BNL)</a:t>
            </a:r>
            <a:endParaRPr lang="en-US" sz="1100" dirty="0"/>
          </a:p>
        </p:txBody>
      </p:sp>
      <p:pic>
        <p:nvPicPr>
          <p:cNvPr id="7" name="Picture 6" descr="IRv2_1_schematic_withLabel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965" y="848115"/>
            <a:ext cx="4218054" cy="23480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flipV="1">
            <a:off x="6119045" y="1503799"/>
            <a:ext cx="130251" cy="1103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946485" y="1165246"/>
            <a:ext cx="673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ple Casual"/>
                <a:cs typeface="Apple Casual"/>
              </a:rPr>
              <a:t>low Q</a:t>
            </a:r>
            <a:r>
              <a:rPr lang="en-US" sz="8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ple Casual"/>
                <a:cs typeface="Apple Casual"/>
              </a:rPr>
              <a:t>2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ple Casual"/>
                <a:cs typeface="Apple Casual"/>
              </a:rPr>
              <a:t>-tagger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pple Casual"/>
              <a:cs typeface="Apple Casual"/>
            </a:endParaRPr>
          </a:p>
        </p:txBody>
      </p:sp>
      <p:sp>
        <p:nvSpPr>
          <p:cNvPr id="4" name="Oval 3"/>
          <p:cNvSpPr/>
          <p:nvPr/>
        </p:nvSpPr>
        <p:spPr>
          <a:xfrm>
            <a:off x="6302328" y="1614166"/>
            <a:ext cx="450166" cy="459510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4" idx="2"/>
          </p:cNvCxnSpPr>
          <p:nvPr/>
        </p:nvCxnSpPr>
        <p:spPr>
          <a:xfrm flipH="1">
            <a:off x="5583768" y="1843921"/>
            <a:ext cx="718560" cy="151099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6"/>
          </p:cNvCxnSpPr>
          <p:nvPr/>
        </p:nvCxnSpPr>
        <p:spPr>
          <a:xfrm>
            <a:off x="6752494" y="1843921"/>
            <a:ext cx="1169132" cy="151099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3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09693" y="4743406"/>
            <a:ext cx="2942995" cy="20865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019"/>
            <a:ext cx="8229600" cy="619954"/>
          </a:xfrm>
        </p:spPr>
        <p:txBody>
          <a:bodyPr>
            <a:noAutofit/>
          </a:bodyPr>
          <a:lstStyle/>
          <a:p>
            <a:r>
              <a:rPr lang="en-US" sz="3200" dirty="0"/>
              <a:t>A possible implementation of a low Q</a:t>
            </a:r>
            <a:r>
              <a:rPr lang="en-US" sz="3200" baseline="30000" dirty="0"/>
              <a:t>2</a:t>
            </a:r>
            <a:r>
              <a:rPr lang="en-US" sz="3200" dirty="0"/>
              <a:t>-tagger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9693" y="4743406"/>
            <a:ext cx="2942995" cy="208659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 rot="14346948">
            <a:off x="2717975" y="5087852"/>
            <a:ext cx="21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beam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695745" y="4729975"/>
            <a:ext cx="519607" cy="876832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15027" y="957035"/>
            <a:ext cx="9144000" cy="34634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568593"/>
            <a:ext cx="9144000" cy="3108476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 flipH="1">
            <a:off x="4854477" y="2863147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190953" y="2863147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6571528" y="2863147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8504331" y="2863147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491463" y="2863147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3368596" y="2863147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656685" y="2863147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636134" y="2863147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0" y="3856988"/>
            <a:ext cx="9157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z =   - 45m              - 35m                             - 15m                - 4m  0m   4m                         18m                                    38m</a:t>
            </a:r>
            <a:endParaRPr lang="en-US" sz="1400" dirty="0">
              <a:latin typeface="Times New Roman"/>
              <a:cs typeface="Times New Roman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5209361" y="1765179"/>
            <a:ext cx="1975694" cy="12827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2362767" y="1765180"/>
            <a:ext cx="2128696" cy="25654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682849" y="1383927"/>
            <a:ext cx="4708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hadrons</a:t>
            </a:r>
            <a:r>
              <a:rPr lang="en-US" dirty="0" smtClean="0"/>
              <a:t> 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electrons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963120" y="2249067"/>
            <a:ext cx="732626" cy="48950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stCxn id="18" idx="2"/>
          </p:cNvCxnSpPr>
          <p:nvPr/>
        </p:nvCxnSpPr>
        <p:spPr>
          <a:xfrm flipH="1">
            <a:off x="2609694" y="2493819"/>
            <a:ext cx="353426" cy="2249587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8" idx="6"/>
          </p:cNvCxnSpPr>
          <p:nvPr/>
        </p:nvCxnSpPr>
        <p:spPr>
          <a:xfrm>
            <a:off x="3695746" y="2493819"/>
            <a:ext cx="1856942" cy="2249587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79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8" grpId="0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Physics with a low Q</a:t>
            </a:r>
            <a:r>
              <a:rPr lang="en-US" baseline="30000" dirty="0" smtClean="0"/>
              <a:t>2</a:t>
            </a:r>
            <a:r>
              <a:rPr lang="en-US" dirty="0" smtClean="0"/>
              <a:t>-tagger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125" y="1801018"/>
            <a:ext cx="4190216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acceptance of electrons from events down to Q</a:t>
            </a:r>
            <a:r>
              <a:rPr lang="en-US" sz="2000" baseline="30000" dirty="0" smtClean="0"/>
              <a:t>2</a:t>
            </a:r>
            <a:r>
              <a:rPr lang="en-US" sz="2000" dirty="0"/>
              <a:t> </a:t>
            </a:r>
            <a:r>
              <a:rPr lang="en-US" sz="2000" dirty="0" smtClean="0"/>
              <a:t>~ 1x10</a:t>
            </a:r>
            <a:r>
              <a:rPr lang="en-US" sz="2000" baseline="30000" dirty="0" smtClean="0"/>
              <a:t>-5</a:t>
            </a:r>
            <a:r>
              <a:rPr lang="en-US" sz="2000" dirty="0" smtClean="0"/>
              <a:t> GeV</a:t>
            </a:r>
            <a:r>
              <a:rPr lang="en-US" sz="2000" baseline="30000" dirty="0" smtClean="0"/>
              <a:t>2</a:t>
            </a:r>
          </a:p>
          <a:p>
            <a:r>
              <a:rPr lang="en-US" sz="2000" dirty="0" smtClean="0"/>
              <a:t>allows for further study of </a:t>
            </a:r>
            <a:r>
              <a:rPr lang="en-US" sz="2000" dirty="0" err="1" smtClean="0"/>
              <a:t>photoproduction</a:t>
            </a:r>
            <a:r>
              <a:rPr lang="en-US" sz="2000" dirty="0" smtClean="0"/>
              <a:t> physics</a:t>
            </a:r>
          </a:p>
          <a:p>
            <a:pPr lvl="1"/>
            <a:r>
              <a:rPr lang="en-US" sz="1600" dirty="0" smtClean="0"/>
              <a:t>represents large portion of total cross section</a:t>
            </a:r>
          </a:p>
          <a:p>
            <a:pPr lvl="1"/>
            <a:r>
              <a:rPr lang="en-US" sz="1600" dirty="0" smtClean="0"/>
              <a:t>probing the quark structure of photons</a:t>
            </a:r>
          </a:p>
          <a:p>
            <a:pPr lvl="2"/>
            <a:r>
              <a:rPr lang="en-US" sz="1200" dirty="0" smtClean="0"/>
              <a:t>direct </a:t>
            </a:r>
            <a:r>
              <a:rPr lang="en-US" sz="1200" dirty="0" err="1" smtClean="0"/>
              <a:t>vs</a:t>
            </a:r>
            <a:r>
              <a:rPr lang="en-US" sz="1200" dirty="0" smtClean="0"/>
              <a:t> resolved photon</a:t>
            </a:r>
          </a:p>
          <a:p>
            <a:pPr lvl="1"/>
            <a:r>
              <a:rPr lang="en-US" sz="1600" dirty="0" smtClean="0"/>
              <a:t>look for change in event properties associated with transition of real to virtual photon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4471230" y="1718801"/>
            <a:ext cx="4333674" cy="19369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1341" y="1600200"/>
            <a:ext cx="4503563" cy="23192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966" y="3877426"/>
            <a:ext cx="4274938" cy="28540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76875" y="4064000"/>
            <a:ext cx="147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pythia</a:t>
            </a:r>
            <a:r>
              <a:rPr lang="en-US" dirty="0" smtClean="0"/>
              <a:t>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832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considerations in the low Q</a:t>
            </a:r>
            <a:r>
              <a:rPr lang="en-US" baseline="30000" dirty="0" smtClean="0"/>
              <a:t>2</a:t>
            </a:r>
            <a:r>
              <a:rPr lang="en-US" dirty="0" smtClean="0"/>
              <a:t>-tagger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41070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a major background is the </a:t>
            </a:r>
            <a:r>
              <a:rPr lang="en-US" sz="2000" dirty="0" err="1" smtClean="0"/>
              <a:t>ep</a:t>
            </a:r>
            <a:r>
              <a:rPr lang="en-US" sz="2000" dirty="0" smtClean="0"/>
              <a:t> </a:t>
            </a:r>
            <a:r>
              <a:rPr lang="en-US" sz="2000" dirty="0" err="1" smtClean="0"/>
              <a:t>bremmstrahlung</a:t>
            </a:r>
            <a:endParaRPr lang="en-US" sz="2000" dirty="0" smtClean="0"/>
          </a:p>
          <a:p>
            <a:pPr lvl="1"/>
            <a:r>
              <a:rPr lang="en-US" sz="1800" dirty="0" smtClean="0"/>
              <a:t>high rate</a:t>
            </a:r>
            <a:endParaRPr lang="en-US" sz="1800" dirty="0" smtClean="0"/>
          </a:p>
          <a:p>
            <a:r>
              <a:rPr lang="en-US" sz="2000" dirty="0" smtClean="0"/>
              <a:t>due to high luminosity and large cross-section for </a:t>
            </a:r>
            <a:r>
              <a:rPr lang="en-US" sz="2000" dirty="0" err="1" smtClean="0"/>
              <a:t>ep</a:t>
            </a:r>
            <a:r>
              <a:rPr lang="en-US" sz="2000" dirty="0" smtClean="0"/>
              <a:t> bremsstrahlung, will have on average 1-2 </a:t>
            </a:r>
            <a:r>
              <a:rPr lang="en-US" sz="2000" dirty="0" err="1" smtClean="0"/>
              <a:t>brem</a:t>
            </a:r>
            <a:r>
              <a:rPr lang="en-US" sz="2000" dirty="0" smtClean="0"/>
              <a:t>. photons per bunch crossing</a:t>
            </a:r>
          </a:p>
          <a:p>
            <a:pPr lvl="1"/>
            <a:r>
              <a:rPr lang="en-US" sz="1800" dirty="0" smtClean="0"/>
              <a:t>this is significant background</a:t>
            </a:r>
          </a:p>
          <a:p>
            <a:r>
              <a:rPr lang="en-US" sz="2000" dirty="0" smtClean="0"/>
              <a:t>so what do we expect for rates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based on 10^33 cm^-2 s^-1 luminosity, expect roughly 2 </a:t>
            </a:r>
            <a:r>
              <a:rPr lang="en-US" sz="2000" dirty="0" err="1" smtClean="0"/>
              <a:t>brem</a:t>
            </a:r>
            <a:r>
              <a:rPr lang="en-US" sz="2000" dirty="0" smtClean="0"/>
              <a:t> electrons per bunch crossing hitting the tagger</a:t>
            </a:r>
            <a:endParaRPr lang="en-US" sz="2000" dirty="0"/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653" y="1219328"/>
            <a:ext cx="2761965" cy="2736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8270" y="3956069"/>
            <a:ext cx="2353332" cy="290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42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 pots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roman pots are movable sensors that can be moved in and out</a:t>
            </a:r>
          </a:p>
          <a:p>
            <a:r>
              <a:rPr lang="en-US" dirty="0" smtClean="0"/>
              <a:t>designed to go as close to the beam as is safely possible</a:t>
            </a:r>
          </a:p>
          <a:p>
            <a:r>
              <a:rPr lang="en-US" dirty="0" smtClean="0"/>
              <a:t>this maximizes acceptance for forward going particles</a:t>
            </a:r>
          </a:p>
          <a:p>
            <a:r>
              <a:rPr lang="en-US" dirty="0" smtClean="0"/>
              <a:t>goal for roman pots at </a:t>
            </a:r>
            <a:r>
              <a:rPr lang="en-US" dirty="0" err="1" smtClean="0"/>
              <a:t>eRHIC</a:t>
            </a:r>
            <a:r>
              <a:rPr lang="en-US" dirty="0" smtClean="0"/>
              <a:t>: tag forward going protons in exclusive DVCS reactions</a:t>
            </a:r>
          </a:p>
          <a:p>
            <a:pPr lvl="1"/>
            <a:r>
              <a:rPr lang="en-US" dirty="0" smtClean="0"/>
              <a:t>will allow study of GPDs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03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854477" y="4382450"/>
            <a:ext cx="2867920" cy="2438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398"/>
            <a:ext cx="8229600" cy="626701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 possible roman </a:t>
            </a:r>
            <a:r>
              <a:rPr lang="en-US" sz="4000" dirty="0"/>
              <a:t>p</a:t>
            </a:r>
            <a:r>
              <a:rPr lang="en-US" sz="4000" dirty="0" smtClean="0"/>
              <a:t>ot </a:t>
            </a:r>
            <a:r>
              <a:rPr lang="en-US" sz="4000" dirty="0"/>
              <a:t>i</a:t>
            </a:r>
            <a:r>
              <a:rPr lang="en-US" sz="4000" dirty="0" smtClean="0"/>
              <a:t>mplementation</a:t>
            </a:r>
            <a:endParaRPr lang="en-US" sz="40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3001" y="4382450"/>
            <a:ext cx="2859396" cy="24387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rot="4819905">
            <a:off x="5429573" y="5562658"/>
            <a:ext cx="21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proton beam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081678" y="4730296"/>
            <a:ext cx="287369" cy="1628578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15027" y="879286"/>
            <a:ext cx="9144000" cy="34634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490844"/>
            <a:ext cx="9144000" cy="3108476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 flipH="1">
            <a:off x="4854477" y="2785398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190953" y="2785398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6571528" y="2785398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8504331" y="2785398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4491463" y="2785398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368596" y="2785398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1656685" y="2785398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636134" y="2785398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0" y="3779239"/>
            <a:ext cx="9157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z =   - 45m              - 35m                             - 15m                - 4m  0m   4m                         18m                                    38m</a:t>
            </a:r>
            <a:endParaRPr lang="en-US" sz="1400" dirty="0">
              <a:latin typeface="Times New Roman"/>
              <a:cs typeface="Times New Roman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5209361" y="1687430"/>
            <a:ext cx="1975694" cy="12827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362767" y="1687431"/>
            <a:ext cx="2128696" cy="25654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82849" y="1306178"/>
            <a:ext cx="4708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hadrons</a:t>
            </a:r>
            <a:r>
              <a:rPr lang="en-US" dirty="0" smtClean="0"/>
              <a:t>                              </a:t>
            </a:r>
            <a:r>
              <a:rPr lang="en-US" dirty="0" smtClean="0">
                <a:solidFill>
                  <a:srgbClr val="FF0000"/>
                </a:solidFill>
              </a:rPr>
              <a:t>electrons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101521" y="2079012"/>
            <a:ext cx="3786985" cy="94720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4" idx="2"/>
          </p:cNvCxnSpPr>
          <p:nvPr/>
        </p:nvCxnSpPr>
        <p:spPr>
          <a:xfrm flipH="1">
            <a:off x="4854477" y="2552616"/>
            <a:ext cx="247044" cy="1829834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6"/>
          </p:cNvCxnSpPr>
          <p:nvPr/>
        </p:nvCxnSpPr>
        <p:spPr>
          <a:xfrm flipH="1">
            <a:off x="7722398" y="2552616"/>
            <a:ext cx="1166108" cy="4268574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7476" y="4941973"/>
            <a:ext cx="39615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used to tag protons from exclusive reactions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 of GPDs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place as close to the beam as possible (10σ of beam width)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4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/>
      <p:bldP spid="14" grpId="0" animBg="1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841308"/>
            <a:ext cx="9144000" cy="60492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638"/>
            <a:ext cx="8229600" cy="7572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4325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We are working with the </a:t>
            </a:r>
            <a:r>
              <a:rPr lang="en-US" sz="2000" dirty="0" err="1" smtClean="0"/>
              <a:t>eRHIC</a:t>
            </a:r>
            <a:r>
              <a:rPr lang="en-US" sz="2000" dirty="0" smtClean="0"/>
              <a:t> machine design group at BNL to optimize the machine for the physics goals we want to pursue</a:t>
            </a:r>
          </a:p>
          <a:p>
            <a:r>
              <a:rPr lang="en-US" sz="2000" dirty="0" smtClean="0"/>
              <a:t>undergoing simulations to integrate auxiliary detector components into the machine design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luminosity monitor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electron </a:t>
            </a:r>
            <a:r>
              <a:rPr lang="en-US" sz="2000" dirty="0" err="1" smtClean="0">
                <a:solidFill>
                  <a:srgbClr val="FF0000"/>
                </a:solidFill>
              </a:rPr>
              <a:t>polarimetry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low Q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-tagger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roman pots</a:t>
            </a:r>
          </a:p>
          <a:p>
            <a:r>
              <a:rPr lang="en-US" sz="2000" dirty="0" smtClean="0"/>
              <a:t>presented progress of the reasonable design and placement of these detectors</a:t>
            </a:r>
          </a:p>
          <a:p>
            <a:r>
              <a:rPr lang="en-US" sz="2000" dirty="0" smtClean="0"/>
              <a:t>next step is to really focus on more specific technology choices and to more carefully study backgrounds and their effect on measurements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125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841308"/>
            <a:ext cx="9144000" cy="60492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eRHIC</a:t>
            </a:r>
            <a:r>
              <a:rPr lang="en-US" dirty="0" smtClean="0"/>
              <a:t> design and IR</a:t>
            </a:r>
          </a:p>
          <a:p>
            <a:r>
              <a:rPr lang="en-US" dirty="0" smtClean="0"/>
              <a:t>auxiliary detector subsystems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luminosity monitoring system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electron </a:t>
            </a:r>
            <a:r>
              <a:rPr lang="en-US" dirty="0" err="1" smtClean="0">
                <a:solidFill>
                  <a:srgbClr val="FF0000"/>
                </a:solidFill>
              </a:rPr>
              <a:t>polarimetry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low Q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tagger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roman pots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82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330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Compton scattering kinematics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96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938" y="274638"/>
            <a:ext cx="5066688" cy="62651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438" y="2926665"/>
            <a:ext cx="3111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10000 thrown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1720 hit the tagger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17.2% hit the tagger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from BH,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0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18"/>
            <a:ext cx="8229600" cy="7021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eRHIC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1371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Main features:</a:t>
            </a:r>
          </a:p>
          <a:p>
            <a:pPr lvl="1"/>
            <a:r>
              <a:rPr lang="en-US" sz="2400" dirty="0" smtClean="0"/>
              <a:t>hadron species: polarized protons (up to 250 </a:t>
            </a:r>
            <a:r>
              <a:rPr lang="en-US" sz="2400" dirty="0" err="1" smtClean="0"/>
              <a:t>GeV</a:t>
            </a:r>
            <a:r>
              <a:rPr lang="en-US" sz="2400" dirty="0" smtClean="0"/>
              <a:t>), polarized 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He</a:t>
            </a:r>
            <a:r>
              <a:rPr lang="en-US" sz="2400" baseline="30000" dirty="0" smtClean="0"/>
              <a:t>+2</a:t>
            </a:r>
            <a:r>
              <a:rPr lang="en-US" sz="2400" dirty="0" smtClean="0"/>
              <a:t> ions (up to 167 </a:t>
            </a:r>
            <a:r>
              <a:rPr lang="en-US" sz="2400" dirty="0" err="1" smtClean="0"/>
              <a:t>GeV</a:t>
            </a:r>
            <a:r>
              <a:rPr lang="en-US" sz="2400" dirty="0" smtClean="0"/>
              <a:t>/u), heavy ions (typically </a:t>
            </a:r>
            <a:r>
              <a:rPr lang="en-US" sz="2400" baseline="30000" dirty="0" smtClean="0"/>
              <a:t>197</a:t>
            </a:r>
            <a:r>
              <a:rPr lang="en-US" sz="2400" dirty="0" smtClean="0"/>
              <a:t>Au</a:t>
            </a:r>
            <a:r>
              <a:rPr lang="en-US" sz="2400" baseline="30000" dirty="0" smtClean="0"/>
              <a:t>+79</a:t>
            </a:r>
            <a:r>
              <a:rPr lang="en-US" sz="2400" dirty="0" smtClean="0"/>
              <a:t> or </a:t>
            </a:r>
            <a:r>
              <a:rPr lang="en-US" sz="2400" baseline="30000" dirty="0" smtClean="0"/>
              <a:t>238</a:t>
            </a:r>
            <a:r>
              <a:rPr lang="en-US" sz="2400" dirty="0" smtClean="0"/>
              <a:t>U</a:t>
            </a:r>
            <a:r>
              <a:rPr lang="en-US" sz="2400" baseline="30000" dirty="0" smtClean="0"/>
              <a:t>+92</a:t>
            </a:r>
            <a:r>
              <a:rPr lang="en-US" sz="2400" dirty="0" smtClean="0"/>
              <a:t> ions (up to 100 </a:t>
            </a:r>
            <a:r>
              <a:rPr lang="en-US" sz="2400" dirty="0" err="1" smtClean="0"/>
              <a:t>GeV</a:t>
            </a:r>
            <a:r>
              <a:rPr lang="en-US" sz="2400" dirty="0" smtClean="0"/>
              <a:t>/u))</a:t>
            </a:r>
          </a:p>
          <a:p>
            <a:pPr lvl="1"/>
            <a:r>
              <a:rPr lang="en-US" sz="2400" dirty="0" smtClean="0"/>
              <a:t>polarized electrons: from 2 </a:t>
            </a:r>
            <a:r>
              <a:rPr lang="en-US" sz="2400" dirty="0" err="1" smtClean="0"/>
              <a:t>GeV</a:t>
            </a:r>
            <a:r>
              <a:rPr lang="en-US" sz="2400" dirty="0" smtClean="0"/>
              <a:t> up to 21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pPr lvl="1"/>
            <a:r>
              <a:rPr lang="en-US" sz="2400" dirty="0" smtClean="0"/>
              <a:t>high luminosity: 10</a:t>
            </a:r>
            <a:r>
              <a:rPr lang="en-US" sz="2400" baseline="30000" dirty="0" smtClean="0"/>
              <a:t>33</a:t>
            </a:r>
            <a:r>
              <a:rPr lang="en-US" sz="2400" dirty="0" smtClean="0"/>
              <a:t>-10</a:t>
            </a:r>
            <a:r>
              <a:rPr lang="en-US" sz="2400" baseline="30000" dirty="0" smtClean="0"/>
              <a:t>34</a:t>
            </a:r>
            <a:r>
              <a:rPr lang="en-US" sz="2400" dirty="0" smtClean="0"/>
              <a:t> cm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s</a:t>
            </a:r>
            <a:r>
              <a:rPr lang="en-US" sz="2400" baseline="30000" dirty="0" smtClean="0"/>
              <a:t>-1</a:t>
            </a:r>
            <a:endParaRPr lang="en-US" sz="2400" dirty="0" smtClean="0"/>
          </a:p>
          <a:p>
            <a:pPr lvl="1"/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536" y="3579630"/>
            <a:ext cx="4857122" cy="321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08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238"/>
            <a:ext cx="8229600" cy="8324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schematic of the interaction region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2564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integrate detector systems into machine lattice to optimize acceptance and minimize backgrounds</a:t>
            </a:r>
            <a:endParaRPr lang="en-US" sz="2400" dirty="0"/>
          </a:p>
        </p:txBody>
      </p:sp>
      <p:pic>
        <p:nvPicPr>
          <p:cNvPr id="4" name="Picture 3" descr="IRv2_1_schematic_withLabel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19" y="2058034"/>
            <a:ext cx="8476465" cy="47185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67920" y="3386260"/>
            <a:ext cx="130251" cy="1953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14359" y="2817764"/>
            <a:ext cx="113969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ple Casual"/>
                <a:cs typeface="Apple Casual"/>
              </a:rPr>
              <a:t>low Q</a:t>
            </a:r>
            <a:r>
              <a:rPr lang="en-US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ple Casual"/>
                <a:cs typeface="Apple Casual"/>
              </a:rPr>
              <a:t>2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pple Casual"/>
                <a:cs typeface="Apple Casual"/>
              </a:rPr>
              <a:t>-tagger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pple Casual"/>
              <a:cs typeface="Apple Casual"/>
            </a:endParaRPr>
          </a:p>
        </p:txBody>
      </p:sp>
    </p:spTree>
    <p:extLst>
      <p:ext uri="{BB962C8B-B14F-4D97-AF65-F5344CB8AC3E}">
        <p14:creationId xmlns:p14="http://schemas.microsoft.com/office/powerpoint/2010/main" val="446592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IR setup inside the detector simulation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incorporate machine lattice into </a:t>
            </a:r>
            <a:r>
              <a:rPr lang="en-US" sz="2400" dirty="0" err="1" smtClean="0"/>
              <a:t>EicRoot</a:t>
            </a:r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0" y="2357684"/>
            <a:ext cx="9144000" cy="34634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5027" y="2969242"/>
            <a:ext cx="9144000" cy="310847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4839450" y="4263796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175926" y="4263796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6556501" y="4263796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8489304" y="4263796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476436" y="4263796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353569" y="4263796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641658" y="4263796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21107" y="4263796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15027" y="5257637"/>
            <a:ext cx="9157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z =   - 45m              - 35m                             - 15m                - 4m  0m   4m                         18m                                    38m</a:t>
            </a:r>
            <a:endParaRPr lang="en-US" sz="1400" dirty="0">
              <a:latin typeface="Times New Roman"/>
              <a:cs typeface="Times New Roman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194334" y="3165828"/>
            <a:ext cx="1975694" cy="12827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347740" y="3165829"/>
            <a:ext cx="2128696" cy="25654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67822" y="2784576"/>
            <a:ext cx="4708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  hadrons</a:t>
            </a:r>
            <a:r>
              <a:rPr lang="en-US" dirty="0" smtClean="0"/>
              <a:t> 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electrons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15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227"/>
            <a:ext cx="8229600" cy="942980"/>
          </a:xfrm>
        </p:spPr>
        <p:txBody>
          <a:bodyPr>
            <a:noAutofit/>
          </a:bodyPr>
          <a:lstStyle/>
          <a:p>
            <a:r>
              <a:rPr lang="en-US" sz="2800" dirty="0" smtClean="0"/>
              <a:t>Luminosity monitoring system: </a:t>
            </a:r>
            <a:br>
              <a:rPr lang="en-US" sz="2800" dirty="0" smtClean="0"/>
            </a:br>
            <a:r>
              <a:rPr lang="en-US" sz="2800" dirty="0" err="1" smtClean="0"/>
              <a:t>ep</a:t>
            </a:r>
            <a:r>
              <a:rPr lang="en-US" sz="2800" dirty="0" smtClean="0"/>
              <a:t> bremsstrahlung process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670" y="1176917"/>
            <a:ext cx="5176138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measure luminosity via </a:t>
            </a:r>
            <a:r>
              <a:rPr lang="en-US" sz="2000" dirty="0" err="1" smtClean="0"/>
              <a:t>e+p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err="1" smtClean="0">
                <a:sym typeface="Wingdings"/>
              </a:rPr>
              <a:t>e+p+</a:t>
            </a:r>
            <a:r>
              <a:rPr lang="en-US" sz="2000" dirty="0" err="1" smtClean="0">
                <a:latin typeface="Times New Roman"/>
                <a:cs typeface="Times New Roman"/>
                <a:sym typeface="Wingdings"/>
              </a:rPr>
              <a:t>γ</a:t>
            </a:r>
            <a:endParaRPr lang="en-US" sz="2000" dirty="0" smtClean="0">
              <a:latin typeface="Times New Roman"/>
              <a:cs typeface="Times New Roman"/>
              <a:sym typeface="Wingdings"/>
            </a:endParaRPr>
          </a:p>
          <a:p>
            <a:pPr lvl="1"/>
            <a:r>
              <a:rPr lang="en-US" sz="1800" dirty="0" smtClean="0">
                <a:latin typeface="Calibri"/>
                <a:cs typeface="Calibri"/>
              </a:rPr>
              <a:t>well known pure QED process</a:t>
            </a:r>
          </a:p>
          <a:p>
            <a:pPr lvl="1"/>
            <a:r>
              <a:rPr lang="en-US" sz="1800" dirty="0" smtClean="0">
                <a:latin typeface="Calibri"/>
                <a:cs typeface="Calibri"/>
              </a:rPr>
              <a:t>large cross-section</a:t>
            </a:r>
          </a:p>
          <a:p>
            <a:r>
              <a:rPr lang="en-US" sz="2000" dirty="0" smtClean="0">
                <a:latin typeface="Calibri"/>
                <a:cs typeface="Calibri"/>
              </a:rPr>
              <a:t>performance requirements:</a:t>
            </a:r>
          </a:p>
          <a:p>
            <a:pPr lvl="1"/>
            <a:r>
              <a:rPr lang="en-US" sz="1800" dirty="0"/>
              <a:t>need to know luminosity better than 1</a:t>
            </a:r>
            <a:r>
              <a:rPr lang="en-US" sz="1800" dirty="0" smtClean="0"/>
              <a:t>%</a:t>
            </a:r>
            <a:endParaRPr lang="en-US" sz="1800" dirty="0" smtClean="0">
              <a:latin typeface="Calibri"/>
              <a:cs typeface="Calibri"/>
            </a:endParaRPr>
          </a:p>
          <a:p>
            <a:pPr lvl="1"/>
            <a:r>
              <a:rPr lang="en-US" sz="1800" dirty="0" smtClean="0">
                <a:latin typeface="Calibri"/>
                <a:cs typeface="Calibri"/>
              </a:rPr>
              <a:t>system needs to be fast enough to give live feedback to machine on luminosity steering</a:t>
            </a:r>
          </a:p>
          <a:p>
            <a:r>
              <a:rPr lang="en-US" sz="2000" dirty="0" smtClean="0">
                <a:latin typeface="Calibri"/>
                <a:cs typeface="Calibri"/>
              </a:rPr>
              <a:t>photons are sharply forward-peaked</a:t>
            </a:r>
          </a:p>
          <a:p>
            <a:pPr lvl="1"/>
            <a:r>
              <a:rPr lang="en-US" sz="1600" dirty="0" err="1" smtClean="0">
                <a:latin typeface="Times New Roman"/>
                <a:cs typeface="Times New Roman"/>
              </a:rPr>
              <a:t>θγ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cs typeface="Times New Roman"/>
              </a:rPr>
              <a:t>is dominated by beam optics</a:t>
            </a:r>
          </a:p>
          <a:p>
            <a:pPr lvl="1"/>
            <a:r>
              <a:rPr lang="en-US" sz="1600" dirty="0" smtClean="0">
                <a:cs typeface="Times New Roman"/>
              </a:rPr>
              <a:t>need good control on beam parameters</a:t>
            </a:r>
          </a:p>
          <a:p>
            <a:r>
              <a:rPr lang="en-US" sz="2000" dirty="0" smtClean="0">
                <a:cs typeface="Times New Roman"/>
              </a:rPr>
              <a:t>from measured photon rate, </a:t>
            </a:r>
            <a:r>
              <a:rPr lang="en-US" sz="2000" dirty="0" err="1" smtClean="0">
                <a:cs typeface="Times New Roman"/>
              </a:rPr>
              <a:t>N</a:t>
            </a:r>
            <a:r>
              <a:rPr lang="en-US" sz="2000" baseline="-25000" dirty="0" err="1" smtClean="0">
                <a:latin typeface="Times New Roman"/>
                <a:cs typeface="Times New Roman"/>
              </a:rPr>
              <a:t>γ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smtClean="0">
                <a:cs typeface="Times New Roman"/>
              </a:rPr>
              <a:t>photon acceptance, A, and cross section, </a:t>
            </a:r>
            <a:r>
              <a:rPr lang="en-US" sz="2000" dirty="0" err="1" smtClean="0">
                <a:cs typeface="Times New Roman"/>
              </a:rPr>
              <a:t>σ</a:t>
            </a:r>
            <a:r>
              <a:rPr lang="en-US" sz="2000" dirty="0" smtClean="0">
                <a:cs typeface="Times New Roman"/>
              </a:rPr>
              <a:t>, we can calculate the luminosity, L</a:t>
            </a:r>
            <a:endParaRPr lang="en-US" sz="2000" baseline="-25000" dirty="0"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808" y="1176917"/>
            <a:ext cx="3594470" cy="20382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91113" y="3003514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http://</a:t>
            </a:r>
            <a:r>
              <a:rPr lang="en-US" sz="900" dirty="0" err="1"/>
              <a:t>brock.physik.uni-bonn.de</a:t>
            </a:r>
            <a:r>
              <a:rPr lang="en-US" sz="900" dirty="0"/>
              <a:t>/~brock/</a:t>
            </a:r>
            <a:r>
              <a:rPr lang="en-US" sz="900" dirty="0" err="1"/>
              <a:t>feynman</a:t>
            </a:r>
            <a:r>
              <a:rPr lang="en-US" sz="900" dirty="0"/>
              <a:t>/</a:t>
            </a:r>
            <a:r>
              <a:rPr lang="en-US" sz="900" dirty="0" err="1"/>
              <a:t>misc</a:t>
            </a:r>
            <a:r>
              <a:rPr lang="en-US" sz="900" dirty="0"/>
              <a:t>/</a:t>
            </a:r>
            <a:r>
              <a:rPr lang="en-US" sz="900" dirty="0" err="1"/>
              <a:t>bethe-heitler.jpg</a:t>
            </a:r>
            <a:endParaRPr lang="en-US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5592" y="3516506"/>
            <a:ext cx="2446471" cy="3146133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0453956"/>
              </p:ext>
            </p:extLst>
          </p:nvPr>
        </p:nvGraphicFramePr>
        <p:xfrm>
          <a:off x="1943986" y="5665825"/>
          <a:ext cx="1214591" cy="947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Equation" r:id="rId5" imgW="520700" imgH="406400" progId="Equation.3">
                  <p:embed/>
                </p:oleObj>
              </mc:Choice>
              <mc:Fallback>
                <p:oleObj name="Equation" r:id="rId5" imgW="5207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43986" y="5665825"/>
                        <a:ext cx="1214591" cy="9479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0847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2180961" y="4441636"/>
            <a:ext cx="2676897" cy="24163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608" y="98513"/>
            <a:ext cx="8229600" cy="756017"/>
          </a:xfrm>
        </p:spPr>
        <p:txBody>
          <a:bodyPr>
            <a:noAutofit/>
          </a:bodyPr>
          <a:lstStyle/>
          <a:p>
            <a:r>
              <a:rPr lang="en-US" sz="2800" dirty="0"/>
              <a:t>Luminosity monitoring system: </a:t>
            </a:r>
            <a:r>
              <a:rPr lang="en-US" sz="2800" dirty="0" smtClean="0"/>
              <a:t>Proposed </a:t>
            </a:r>
            <a:r>
              <a:rPr lang="en-US" sz="2800" dirty="0"/>
              <a:t>configuration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9016" y="4441636"/>
            <a:ext cx="2838842" cy="2416364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0" y="846609"/>
            <a:ext cx="9144000" cy="34634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5027" y="1458167"/>
            <a:ext cx="9144000" cy="3108476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H="1">
            <a:off x="4839450" y="2752721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175926" y="2752721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556501" y="2752721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8489304" y="2752721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476436" y="2752721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353569" y="2752721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641658" y="2752721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621107" y="2752721"/>
            <a:ext cx="18408" cy="1030656"/>
          </a:xfrm>
          <a:prstGeom prst="line">
            <a:avLst/>
          </a:prstGeom>
          <a:ln w="412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15027" y="3746562"/>
            <a:ext cx="9157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z =   - 45m              - 35m                             - 15m                - 4m  0m   4m                         18m                                    38m</a:t>
            </a:r>
            <a:endParaRPr lang="en-US" sz="1400" dirty="0">
              <a:latin typeface="Times New Roman"/>
              <a:cs typeface="Times New Roman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194334" y="1670628"/>
            <a:ext cx="1975694" cy="12827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2347740" y="1670629"/>
            <a:ext cx="2128696" cy="25654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667822" y="1289376"/>
            <a:ext cx="4708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hadrons</a:t>
            </a:r>
            <a:r>
              <a:rPr lang="en-US" dirty="0" smtClean="0"/>
              <a:t>  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electrons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92437" y="2185563"/>
            <a:ext cx="1685969" cy="35720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3" idx="2"/>
          </p:cNvCxnSpPr>
          <p:nvPr/>
        </p:nvCxnSpPr>
        <p:spPr>
          <a:xfrm>
            <a:off x="192437" y="2364166"/>
            <a:ext cx="1988524" cy="4509709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3" idx="6"/>
          </p:cNvCxnSpPr>
          <p:nvPr/>
        </p:nvCxnSpPr>
        <p:spPr>
          <a:xfrm>
            <a:off x="1878406" y="2364166"/>
            <a:ext cx="2979452" cy="2093345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560597" y="5993460"/>
            <a:ext cx="0" cy="647333"/>
          </a:xfrm>
          <a:prstGeom prst="line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054022" y="5977700"/>
            <a:ext cx="0" cy="663093"/>
          </a:xfrm>
          <a:prstGeom prst="line">
            <a:avLst/>
          </a:prstGeom>
          <a:ln w="317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342004" y="6551044"/>
            <a:ext cx="1090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~1.5 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8816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" grpId="0" animBg="1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Luminosity monitoring system: </a:t>
            </a:r>
            <a:br>
              <a:rPr lang="en-US" dirty="0"/>
            </a:br>
            <a:r>
              <a:rPr lang="en-US" dirty="0" smtClean="0"/>
              <a:t>Proposed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699" y="1600200"/>
            <a:ext cx="3708371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main features:</a:t>
            </a:r>
          </a:p>
          <a:p>
            <a:pPr lvl="1"/>
            <a:r>
              <a:rPr lang="en-US" sz="1800" dirty="0" smtClean="0"/>
              <a:t>zero degree </a:t>
            </a:r>
            <a:r>
              <a:rPr lang="en-US" sz="1800" dirty="0" err="1" smtClean="0"/>
              <a:t>calo</a:t>
            </a:r>
            <a:endParaRPr lang="en-US" sz="1800" dirty="0" smtClean="0"/>
          </a:p>
          <a:p>
            <a:pPr lvl="1"/>
            <a:r>
              <a:rPr lang="en-US" sz="1800" dirty="0" smtClean="0"/>
              <a:t>pair spectrometer</a:t>
            </a:r>
          </a:p>
          <a:p>
            <a:r>
              <a:rPr lang="en-US" sz="2200" dirty="0" smtClean="0"/>
              <a:t>allows two measurements with very different backgrounds</a:t>
            </a:r>
          </a:p>
          <a:p>
            <a:pPr lvl="1"/>
            <a:r>
              <a:rPr lang="en-US" sz="1800" dirty="0" err="1" smtClean="0"/>
              <a:t>zdc</a:t>
            </a:r>
            <a:r>
              <a:rPr lang="en-US" sz="1800" dirty="0" smtClean="0"/>
              <a:t> in synch. fan</a:t>
            </a:r>
          </a:p>
          <a:p>
            <a:pPr lvl="1"/>
            <a:r>
              <a:rPr lang="en-US" sz="1800" dirty="0" smtClean="0"/>
              <a:t>pair spec. not in synch. fan</a:t>
            </a:r>
          </a:p>
          <a:p>
            <a:pPr lvl="1"/>
            <a:r>
              <a:rPr lang="en-US" sz="1800" dirty="0" smtClean="0"/>
              <a:t>pair spec is tunable to measure a certain photon energy</a:t>
            </a:r>
          </a:p>
          <a:p>
            <a:pPr lvl="1"/>
            <a:r>
              <a:rPr lang="en-US" sz="1800" dirty="0" smtClean="0"/>
              <a:t>pair spec reduces rate</a:t>
            </a:r>
          </a:p>
          <a:p>
            <a:r>
              <a:rPr lang="en-US" sz="2200" dirty="0" smtClean="0"/>
              <a:t>Major contributors to uncertainty</a:t>
            </a:r>
          </a:p>
          <a:p>
            <a:pPr lvl="1"/>
            <a:r>
              <a:rPr lang="en-US" sz="1800" dirty="0" smtClean="0"/>
              <a:t>ZDC: knowledge of acceptance</a:t>
            </a:r>
          </a:p>
          <a:p>
            <a:pPr lvl="1"/>
            <a:r>
              <a:rPr lang="en-US" sz="1800" dirty="0" smtClean="0"/>
              <a:t>ZDC: pileup</a:t>
            </a:r>
          </a:p>
          <a:p>
            <a:pPr lvl="1"/>
            <a:r>
              <a:rPr lang="en-US" sz="1800" dirty="0" smtClean="0"/>
              <a:t>ZDC: pedestal shift from synch radiation</a:t>
            </a:r>
          </a:p>
          <a:p>
            <a:pPr lvl="1"/>
            <a:r>
              <a:rPr lang="en-US" sz="1800" dirty="0" smtClean="0"/>
              <a:t>pair spec: knowledge of acceptance</a:t>
            </a:r>
          </a:p>
          <a:p>
            <a:pPr lvl="1"/>
            <a:r>
              <a:rPr lang="en-US" sz="1800" dirty="0" smtClean="0"/>
              <a:t>pair spec: converter thickness</a:t>
            </a:r>
          </a:p>
          <a:p>
            <a:pPr lvl="1"/>
            <a:r>
              <a:rPr lang="en-US" sz="1800" dirty="0" smtClean="0"/>
              <a:t>pair spec: pileup</a:t>
            </a:r>
          </a:p>
          <a:p>
            <a:pPr lvl="1"/>
            <a:endParaRPr lang="en-US" sz="1800" dirty="0" smtClean="0"/>
          </a:p>
          <a:p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21" y="1762125"/>
            <a:ext cx="5118215" cy="43565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23695" y="4681478"/>
            <a:ext cx="1788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FFAG bypass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7141934">
            <a:off x="5494125" y="3669068"/>
            <a:ext cx="21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electron beam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18687" y="1773737"/>
            <a:ext cx="156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main detector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6938077" y="4417311"/>
            <a:ext cx="2087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hadron beam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41071" y="4738950"/>
            <a:ext cx="1118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emcals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9725" y="3484403"/>
            <a:ext cx="115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dipole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27916" y="2967349"/>
            <a:ext cx="2006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photon line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361478" y="3094349"/>
            <a:ext cx="598247" cy="2194733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731897" y="4616018"/>
            <a:ext cx="0" cy="1302834"/>
          </a:xfrm>
          <a:prstGeom prst="line">
            <a:avLst/>
          </a:prstGeom>
          <a:ln w="317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589711" y="4624013"/>
            <a:ext cx="0" cy="1279156"/>
          </a:xfrm>
          <a:prstGeom prst="line">
            <a:avLst/>
          </a:prstGeom>
          <a:ln w="317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17663" y="5711268"/>
            <a:ext cx="1090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~1.5 m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865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27000"/>
          </a:blip>
          <a:stretch>
            <a:fillRect/>
          </a:stretch>
        </p:blipFill>
        <p:spPr>
          <a:xfrm>
            <a:off x="-24559" y="1691731"/>
            <a:ext cx="9158313" cy="33104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</a:t>
            </a:r>
            <a:r>
              <a:rPr lang="en-US" dirty="0" err="1" smtClean="0"/>
              <a:t>Polarimetry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need to measure with high precision ~1%</a:t>
            </a:r>
          </a:p>
          <a:p>
            <a:r>
              <a:rPr lang="en-US" sz="2000" dirty="0" smtClean="0"/>
              <a:t>Compton backscattering will be used to monitor the bunch by bunch polarization</a:t>
            </a:r>
          </a:p>
          <a:p>
            <a:r>
              <a:rPr lang="en-US" sz="2000" dirty="0" smtClean="0"/>
              <a:t>can measure either the scattered photon or electron (or both)</a:t>
            </a:r>
          </a:p>
          <a:p>
            <a:r>
              <a:rPr lang="en-US" sz="2000" dirty="0" smtClean="0"/>
              <a:t>ideally want to measure both longitudinal and transverse components</a:t>
            </a:r>
          </a:p>
          <a:p>
            <a:pPr lvl="1"/>
            <a:r>
              <a:rPr lang="en-US" sz="1800" dirty="0" smtClean="0"/>
              <a:t>longitudinal </a:t>
            </a:r>
            <a:r>
              <a:rPr lang="en-US" sz="1800" dirty="0"/>
              <a:t>polarization leads to an energy </a:t>
            </a:r>
            <a:r>
              <a:rPr lang="en-US" sz="1800" dirty="0" smtClean="0"/>
              <a:t>asymmetry</a:t>
            </a:r>
          </a:p>
          <a:p>
            <a:pPr lvl="1"/>
            <a:r>
              <a:rPr lang="en-US" sz="1800" dirty="0" smtClean="0"/>
              <a:t>transverse </a:t>
            </a:r>
            <a:r>
              <a:rPr lang="en-US" sz="1800" dirty="0"/>
              <a:t>polarization leads to a position </a:t>
            </a:r>
            <a:r>
              <a:rPr lang="en-US" sz="1800" dirty="0" smtClean="0"/>
              <a:t>asymmetry</a:t>
            </a:r>
          </a:p>
          <a:p>
            <a:pPr lvl="2"/>
            <a:r>
              <a:rPr lang="en-US" sz="1600" dirty="0" smtClean="0"/>
              <a:t>measure to ensure polarization is fully rotated</a:t>
            </a:r>
          </a:p>
          <a:p>
            <a:r>
              <a:rPr lang="en-US" sz="2000" dirty="0" smtClean="0"/>
              <a:t>Compton events produced by shining a laser on the electron beam while flipping the </a:t>
            </a:r>
            <a:r>
              <a:rPr lang="en-US" sz="2000" dirty="0" err="1" smtClean="0"/>
              <a:t>helicity</a:t>
            </a:r>
            <a:r>
              <a:rPr lang="en-US" sz="2000" dirty="0" smtClean="0"/>
              <a:t> state and measuring the resulting asymmetry</a:t>
            </a:r>
            <a:endParaRPr lang="en-US" sz="2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232107"/>
              </p:ext>
            </p:extLst>
          </p:nvPr>
        </p:nvGraphicFramePr>
        <p:xfrm>
          <a:off x="3175000" y="5402996"/>
          <a:ext cx="2611438" cy="723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Equation" r:id="rId4" imgW="825500" imgH="228600" progId="Equation.3">
                  <p:embed/>
                </p:oleObj>
              </mc:Choice>
              <mc:Fallback>
                <p:oleObj name="Equation" r:id="rId4" imgW="825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75000" y="5402996"/>
                        <a:ext cx="2611438" cy="723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0883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1055</Words>
  <Application>Microsoft Macintosh PowerPoint</Application>
  <PresentationFormat>On-screen Show (4:3)</PresentationFormat>
  <Paragraphs>149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Equation</vt:lpstr>
      <vt:lpstr> Interaction region design and auxiliary detector systems for an EIC</vt:lpstr>
      <vt:lpstr>Outline</vt:lpstr>
      <vt:lpstr>The eRHIC design</vt:lpstr>
      <vt:lpstr>A schematic of the interaction region</vt:lpstr>
      <vt:lpstr>The IR setup inside the detector simulation framework</vt:lpstr>
      <vt:lpstr>Luminosity monitoring system:  ep bremsstrahlung process</vt:lpstr>
      <vt:lpstr>Luminosity monitoring system: Proposed configuration</vt:lpstr>
      <vt:lpstr>Luminosity monitoring system:  Proposed configuration</vt:lpstr>
      <vt:lpstr>Electron Polarimetry</vt:lpstr>
      <vt:lpstr>Compton scattering</vt:lpstr>
      <vt:lpstr>A possible implementation of the polarimeter</vt:lpstr>
      <vt:lpstr>What kind of rate to we need for 1% level statistical precision?</vt:lpstr>
      <vt:lpstr>Low Q2-tagger</vt:lpstr>
      <vt:lpstr>A possible implementation of a low Q2-tagger</vt:lpstr>
      <vt:lpstr>Physics with a low Q2-tagger</vt:lpstr>
      <vt:lpstr>Background considerations in the low Q2-tagger</vt:lpstr>
      <vt:lpstr>Roman pots</vt:lpstr>
      <vt:lpstr>A possible roman pot implementation</vt:lpstr>
      <vt:lpstr>Summary</vt:lpstr>
      <vt:lpstr>Backups</vt:lpstr>
      <vt:lpstr>Compton scattering kinematics</vt:lpstr>
      <vt:lpstr>PowerPoint Presentation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Interaction region design and auxiliary detector systems for an EIC</dc:title>
  <dc:creator>Richard Petti</dc:creator>
  <cp:lastModifiedBy>Richard Petti</cp:lastModifiedBy>
  <cp:revision>75</cp:revision>
  <dcterms:created xsi:type="dcterms:W3CDTF">2015-08-18T14:50:50Z</dcterms:created>
  <dcterms:modified xsi:type="dcterms:W3CDTF">2015-08-27T03:08:08Z</dcterms:modified>
</cp:coreProperties>
</file>